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0" r:id="rId2"/>
  </p:sldMasterIdLst>
  <p:notesMasterIdLst>
    <p:notesMasterId r:id="rId29"/>
  </p:notesMasterIdLst>
  <p:sldIdLst>
    <p:sldId id="295" r:id="rId3"/>
    <p:sldId id="345" r:id="rId4"/>
    <p:sldId id="357" r:id="rId5"/>
    <p:sldId id="382" r:id="rId6"/>
    <p:sldId id="381" r:id="rId7"/>
    <p:sldId id="360" r:id="rId8"/>
    <p:sldId id="338" r:id="rId9"/>
    <p:sldId id="337" r:id="rId10"/>
    <p:sldId id="346" r:id="rId11"/>
    <p:sldId id="347" r:id="rId12"/>
    <p:sldId id="362" r:id="rId13"/>
    <p:sldId id="363" r:id="rId14"/>
    <p:sldId id="364" r:id="rId15"/>
    <p:sldId id="365" r:id="rId16"/>
    <p:sldId id="367" r:id="rId17"/>
    <p:sldId id="368" r:id="rId18"/>
    <p:sldId id="369" r:id="rId19"/>
    <p:sldId id="371" r:id="rId20"/>
    <p:sldId id="372" r:id="rId21"/>
    <p:sldId id="373" r:id="rId22"/>
    <p:sldId id="375" r:id="rId23"/>
    <p:sldId id="376" r:id="rId24"/>
    <p:sldId id="377" r:id="rId25"/>
    <p:sldId id="359" r:id="rId26"/>
    <p:sldId id="379" r:id="rId27"/>
    <p:sldId id="331" r:id="rId28"/>
  </p:sldIdLst>
  <p:sldSz cx="9144000" cy="5143500" type="screen16x9"/>
  <p:notesSz cx="6858000" cy="9144000"/>
  <p:embeddedFontLst>
    <p:embeddedFont>
      <p:font typeface="Dosis" panose="020B0604020202020204" charset="0"/>
      <p:regular r:id="rId30"/>
      <p:bold r:id="rId31"/>
    </p:embeddedFont>
    <p:embeddedFont>
      <p:font typeface="Source Sans Pro" panose="020B050303040302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" initials="" lastIdx="1" clrIdx="0"/>
  <p:cmAuthor id="2" name="Ganesh Kulkarni" initials="GK" lastIdx="2" clrIdx="1">
    <p:extLst>
      <p:ext uri="{19B8F6BF-5375-455C-9EA6-DF929625EA0E}">
        <p15:presenceInfo xmlns:p15="http://schemas.microsoft.com/office/powerpoint/2012/main" userId="defef8e24b69132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6BBDD71-6C32-4071-8061-4CF5C49804BF}">
  <a:tblStyle styleId="{E6BBDD71-6C32-4071-8061-4CF5C49804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 autoAdjust="0"/>
    <p:restoredTop sz="91111" autoAdjust="0"/>
  </p:normalViewPr>
  <p:slideViewPr>
    <p:cSldViewPr snapToGrid="0">
      <p:cViewPr varScale="1">
        <p:scale>
          <a:sx n="133" d="100"/>
          <a:sy n="133" d="100"/>
        </p:scale>
        <p:origin x="10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795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IN" sz="1100"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5765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IN" sz="1100"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67118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IN" sz="1100"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53812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IN" sz="1100"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11012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IN" sz="1100"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1296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IN" sz="1100"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39853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IN" sz="1100"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5102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IN" sz="1100"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5268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IN" sz="1100"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92560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IN" sz="1100"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2830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59365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IN" sz="1100"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9083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IN" sz="1100"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0232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IN" sz="1100"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96681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IN" sz="1100"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17721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IN" sz="1100"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743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IN" sz="1100"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2711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IN" sz="1100"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2255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6004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IN" sz="1100"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4434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IN" sz="1100"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079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IN" sz="1100"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7541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IN" sz="1100"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3419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/>
          <p:nvPr/>
        </p:nvSpPr>
        <p:spPr>
          <a:xfrm rot="10800000">
            <a:off x="-150" y="3769825"/>
            <a:ext cx="9144000" cy="687600"/>
          </a:xfrm>
          <a:prstGeom prst="rect">
            <a:avLst/>
          </a:prstGeom>
          <a:solidFill>
            <a:srgbClr val="000000">
              <a:alpha val="3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7"/>
          <p:cNvSpPr/>
          <p:nvPr/>
        </p:nvSpPr>
        <p:spPr>
          <a:xfrm flipH="1">
            <a:off x="-150" y="0"/>
            <a:ext cx="9144000" cy="37698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7"/>
          <p:cNvSpPr txBox="1">
            <a:spLocks noGrp="1"/>
          </p:cNvSpPr>
          <p:nvPr>
            <p:ph type="body" idx="1"/>
          </p:nvPr>
        </p:nvSpPr>
        <p:spPr>
          <a:xfrm>
            <a:off x="1616475" y="0"/>
            <a:ext cx="5910900" cy="3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▹"/>
              <a:defRPr i="1">
                <a:solidFill>
                  <a:srgbClr val="FFFFFF"/>
                </a:solidFill>
              </a:defRPr>
            </a:lvl1pPr>
            <a:lvl2pPr marL="91440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▸"/>
              <a:defRPr i="1">
                <a:solidFill>
                  <a:srgbClr val="FFFFFF"/>
                </a:solidFill>
              </a:defRPr>
            </a:lvl2pPr>
            <a:lvl3pPr marL="137160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⬩"/>
              <a:defRPr i="1">
                <a:solidFill>
                  <a:srgbClr val="FFFFFF"/>
                </a:solidFill>
              </a:defRPr>
            </a:lvl3pPr>
            <a:lvl4pPr marL="182880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⬞"/>
              <a:defRPr i="1">
                <a:solidFill>
                  <a:srgbClr val="FFFFFF"/>
                </a:solidFill>
              </a:defRPr>
            </a:lvl4pPr>
            <a:lvl5pPr marL="228600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i="1">
                <a:solidFill>
                  <a:srgbClr val="FFFFFF"/>
                </a:solidFill>
              </a:defRPr>
            </a:lvl5pPr>
            <a:lvl6pPr marL="274320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i="1">
                <a:solidFill>
                  <a:srgbClr val="FFFFFF"/>
                </a:solidFill>
              </a:defRPr>
            </a:lvl6pPr>
            <a:lvl7pPr marL="320040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i="1">
                <a:solidFill>
                  <a:srgbClr val="FFFFFF"/>
                </a:solidFill>
              </a:defRPr>
            </a:lvl7pPr>
            <a:lvl8pPr marL="365760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i="1">
                <a:solidFill>
                  <a:srgbClr val="FFFFFF"/>
                </a:solidFill>
              </a:defRPr>
            </a:lvl8pPr>
            <a:lvl9pPr marL="411480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7"/>
          <p:cNvSpPr txBox="1"/>
          <p:nvPr/>
        </p:nvSpPr>
        <p:spPr>
          <a:xfrm>
            <a:off x="3593400" y="3670520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7200" b="1" i="0" u="none" strike="noStrike" cap="none">
                <a:solidFill>
                  <a:srgbClr val="0DB7C4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7200" b="1" i="0" u="none" strike="noStrike" cap="none">
              <a:solidFill>
                <a:srgbClr val="0DB7C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7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rgbClr val="000000">
              <a:alpha val="3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0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body" idx="1"/>
          </p:nvPr>
        </p:nvSpPr>
        <p:spPr>
          <a:xfrm>
            <a:off x="844425" y="1548525"/>
            <a:ext cx="1918800" cy="3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body" idx="2"/>
          </p:nvPr>
        </p:nvSpPr>
        <p:spPr>
          <a:xfrm>
            <a:off x="2861613" y="1548525"/>
            <a:ext cx="1918800" cy="3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body" idx="3"/>
          </p:nvPr>
        </p:nvSpPr>
        <p:spPr>
          <a:xfrm>
            <a:off x="4878801" y="1548525"/>
            <a:ext cx="1918800" cy="3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mage background">
  <p:cSld name="TITLE_ONLY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/>
          <p:nvPr/>
        </p:nvSpPr>
        <p:spPr>
          <a:xfrm flipH="1">
            <a:off x="-75" y="0"/>
            <a:ext cx="1851600" cy="5143500"/>
          </a:xfrm>
          <a:prstGeom prst="rect">
            <a:avLst/>
          </a:prstGeom>
          <a:solidFill>
            <a:srgbClr val="0DB7C4">
              <a:alpha val="3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1"/>
          <p:cNvSpPr/>
          <p:nvPr/>
        </p:nvSpPr>
        <p:spPr>
          <a:xfrm flipH="1">
            <a:off x="-75" y="0"/>
            <a:ext cx="1851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1"/>
          <p:cNvSpPr txBox="1">
            <a:spLocks noGrp="1"/>
          </p:cNvSpPr>
          <p:nvPr>
            <p:ph type="title"/>
          </p:nvPr>
        </p:nvSpPr>
        <p:spPr>
          <a:xfrm>
            <a:off x="235225" y="1292400"/>
            <a:ext cx="13812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1851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rgbClr val="000000">
              <a:alpha val="3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2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/>
          <p:nvPr/>
        </p:nvSpPr>
        <p:spPr>
          <a:xfrm flipH="1">
            <a:off x="-75" y="0"/>
            <a:ext cx="1851600" cy="5143500"/>
          </a:xfrm>
          <a:prstGeom prst="rect">
            <a:avLst/>
          </a:prstGeom>
          <a:solidFill>
            <a:srgbClr val="000000">
              <a:alpha val="3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3"/>
          <p:cNvSpPr/>
          <p:nvPr/>
        </p:nvSpPr>
        <p:spPr>
          <a:xfrm flipH="1">
            <a:off x="-75" y="0"/>
            <a:ext cx="1851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1851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23"/>
          <p:cNvSpPr txBox="1">
            <a:spLocks noGrp="1"/>
          </p:cNvSpPr>
          <p:nvPr>
            <p:ph type="body" idx="1"/>
          </p:nvPr>
        </p:nvSpPr>
        <p:spPr>
          <a:xfrm>
            <a:off x="223150" y="1284100"/>
            <a:ext cx="1393200" cy="19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15665"/>
              </a:buClr>
              <a:buSzPts val="1200"/>
              <a:buNone/>
              <a:defRPr sz="12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3000"/>
              <a:buFont typeface="Source Sans Pro"/>
              <a:buChar char="▹"/>
              <a:defRPr sz="3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Source Sans Pro"/>
              <a:buChar char="▸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Source Sans Pro"/>
              <a:buChar char="⬩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⬞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5" r:id="rId2"/>
    <p:sldLayoutId id="2147483666" r:id="rId3"/>
    <p:sldLayoutId id="2147483667" r:id="rId4"/>
    <p:sldLayoutId id="2147483668" r:id="rId5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E99E93-5090-4871-8F74-9FC54CEDA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0"/>
            <a:ext cx="9143999" cy="3769800"/>
          </a:xfrm>
        </p:spPr>
        <p:txBody>
          <a:bodyPr/>
          <a:lstStyle/>
          <a:p>
            <a:pPr marL="38100" indent="0">
              <a:buNone/>
            </a:pPr>
            <a:r>
              <a:rPr lang="en-IN" sz="4400" b="1" i="0" u="sng" dirty="0"/>
              <a:t>Chest X-ray Abnormalities Detection</a:t>
            </a:r>
            <a:endParaRPr lang="en-IN" sz="1400" b="1" i="0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EEC0E1-283E-4402-B602-33B9DF6E6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971" y="3906960"/>
            <a:ext cx="661908" cy="514817"/>
          </a:xfrm>
          <a:prstGeom prst="rect">
            <a:avLst/>
          </a:prstGeom>
        </p:spPr>
      </p:pic>
      <p:pic>
        <p:nvPicPr>
          <p:cNvPr id="5" name="Picture 4" descr="Image result for transparent iit madras logo">
            <a:extLst>
              <a:ext uri="{FF2B5EF4-FFF2-40B4-BE49-F238E27FC236}">
                <a16:creationId xmlns:a16="http://schemas.microsoft.com/office/drawing/2014/main" id="{87C50765-BE17-430A-B51B-AA5B5C1C3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230" y="3906960"/>
            <a:ext cx="1096092" cy="108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D9C387-E22C-40CA-8D34-1F5BF642E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69800"/>
            <a:ext cx="1343620" cy="13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980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>
              <a:buSzPts val="4400"/>
            </a:pPr>
            <a:r>
              <a:rPr lang="en-IN" sz="4000" dirty="0"/>
              <a:t>Model_0 Results</a:t>
            </a:r>
            <a:endParaRPr lang="en-IN" sz="1100"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1485900" y="1331562"/>
            <a:ext cx="6672138" cy="381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85750" lvl="1" indent="-285750">
              <a:buFont typeface="Wingdings" panose="05000000000000000000" pitchFamily="2" charset="2"/>
              <a:buChar char="ü"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F599E8-01B5-41C0-A87A-C62385690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885600"/>
            <a:ext cx="6858000" cy="4257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E3B1D9-5FC4-4B66-934F-B2D520BC8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7200" y="4466700"/>
            <a:ext cx="676800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34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>
              <a:buSzPts val="4400"/>
            </a:pPr>
            <a:r>
              <a:rPr lang="en-IN" sz="4000" dirty="0"/>
              <a:t>Model_0 Results</a:t>
            </a:r>
            <a:endParaRPr lang="en-IN" sz="1100"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1485900" y="1331562"/>
            <a:ext cx="6672138" cy="381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85750" lvl="1" indent="-285750">
              <a:buFont typeface="Wingdings" panose="05000000000000000000" pitchFamily="2" charset="2"/>
              <a:buChar char="ü"/>
            </a:pP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F19F85-6FCF-4CCD-8518-6C04D4D11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" y="993600"/>
            <a:ext cx="7715250" cy="414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0F8CC0-B075-4357-B59B-EAD6BBC4D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7200" y="4466700"/>
            <a:ext cx="676800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54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>
              <a:buSzPts val="4400"/>
            </a:pPr>
            <a:r>
              <a:rPr lang="en-IN" sz="4000" dirty="0"/>
              <a:t>Model_1 Results</a:t>
            </a:r>
            <a:endParaRPr lang="en-IN" sz="1100"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1485900" y="1331562"/>
            <a:ext cx="6672138" cy="381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lvl="1"/>
            <a:endParaRPr lang="en-US" sz="18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E589380-2F70-44D2-936D-A1F3F3609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171" y="4824523"/>
            <a:ext cx="798829" cy="31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7C3BB3-09BB-4C27-8245-6607EF705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00" y="928800"/>
            <a:ext cx="8323200" cy="42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00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>
              <a:buSzPts val="4400"/>
            </a:pPr>
            <a:r>
              <a:rPr lang="en-IN" sz="4000" dirty="0"/>
              <a:t>Model_1 Results</a:t>
            </a:r>
            <a:endParaRPr lang="en-IN" sz="1100"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1485900" y="1331562"/>
            <a:ext cx="6672138" cy="381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85750" lvl="1" indent="-285750">
              <a:buFont typeface="Wingdings" panose="05000000000000000000" pitchFamily="2" charset="2"/>
              <a:buChar char="ü"/>
            </a:pP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3CAB88-8494-4D5A-82FB-6C2BECA12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957600"/>
            <a:ext cx="6858000" cy="4185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315006-A6C0-489F-8354-F7BD8BA2E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7200" y="4466700"/>
            <a:ext cx="676800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273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>
              <a:buSzPts val="4400"/>
            </a:pPr>
            <a:r>
              <a:rPr lang="en-IN" sz="4000" dirty="0"/>
              <a:t>Model_1 Results</a:t>
            </a:r>
            <a:endParaRPr lang="en-IN" sz="1100"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1485900" y="1331562"/>
            <a:ext cx="6672138" cy="381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85750" lvl="1" indent="-285750">
              <a:buFont typeface="Wingdings" panose="05000000000000000000" pitchFamily="2" charset="2"/>
              <a:buChar char="ü"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246356-71AD-463C-B4D2-5B961BE4A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62" y="871200"/>
            <a:ext cx="7715250" cy="4221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E1E915-91C4-4F87-BCA2-67E0DD084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7200" y="4466700"/>
            <a:ext cx="676800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797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>
              <a:buSzPts val="4400"/>
            </a:pPr>
            <a:r>
              <a:rPr lang="en-IN" sz="4000" dirty="0"/>
              <a:t>Model_2 Results</a:t>
            </a:r>
            <a:endParaRPr lang="en-IN" sz="1100"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1485900" y="1331562"/>
            <a:ext cx="6672138" cy="381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lvl="1"/>
            <a:endParaRPr lang="en-US" sz="18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E589380-2F70-44D2-936D-A1F3F3609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171" y="4824523"/>
            <a:ext cx="798829" cy="31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D0603B-5A88-421E-924D-AC4D933F9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600" y="957600"/>
            <a:ext cx="8258400" cy="41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730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>
              <a:buSzPts val="4400"/>
            </a:pPr>
            <a:r>
              <a:rPr lang="en-IN" sz="4000" dirty="0"/>
              <a:t>Model_2 Results</a:t>
            </a:r>
            <a:endParaRPr lang="en-IN" sz="1100"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1485900" y="1331562"/>
            <a:ext cx="6672138" cy="381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85750" lvl="1" indent="-285750">
              <a:buFont typeface="Wingdings" panose="05000000000000000000" pitchFamily="2" charset="2"/>
              <a:buChar char="ü"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529C1C-DE39-4FC3-80DF-360F7B2CF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950400"/>
            <a:ext cx="6858000" cy="4193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41E2A4-A71C-4F0F-BFF2-1E83AFB16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7200" y="4466700"/>
            <a:ext cx="676800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73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>
              <a:buSzPts val="4400"/>
            </a:pPr>
            <a:r>
              <a:rPr lang="en-IN" sz="4000" dirty="0"/>
              <a:t>Model_2 Results</a:t>
            </a:r>
            <a:endParaRPr lang="en-IN" sz="1100"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1485900" y="1331562"/>
            <a:ext cx="6672138" cy="381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85750" lvl="1" indent="-285750">
              <a:buFont typeface="Wingdings" panose="05000000000000000000" pitchFamily="2" charset="2"/>
              <a:buChar char="ü"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FF594A-9D1C-4D0A-8D69-BEA43002D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" y="993600"/>
            <a:ext cx="7715250" cy="414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5718CF-777F-4EEB-9A90-C80A7193E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7200" y="4466700"/>
            <a:ext cx="676800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50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>
              <a:buSzPts val="4400"/>
            </a:pPr>
            <a:r>
              <a:rPr lang="en-IN" sz="4000" dirty="0"/>
              <a:t>Model_3 Results</a:t>
            </a:r>
            <a:endParaRPr lang="en-IN" sz="1100"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1485900" y="1331562"/>
            <a:ext cx="6672138" cy="381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lvl="1"/>
            <a:endParaRPr lang="en-US" sz="18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E589380-2F70-44D2-936D-A1F3F3609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171" y="4824523"/>
            <a:ext cx="798829" cy="31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647129-82B8-430E-AC31-CE9A9EA10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00" y="972000"/>
            <a:ext cx="8294400" cy="411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83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>
              <a:buSzPts val="4400"/>
            </a:pPr>
            <a:r>
              <a:rPr lang="en-IN" sz="4000" dirty="0"/>
              <a:t>Model_3 Results</a:t>
            </a:r>
            <a:endParaRPr lang="en-IN" sz="1100"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1485900" y="1331562"/>
            <a:ext cx="6672138" cy="381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85750" lvl="1" indent="-285750">
              <a:buFont typeface="Wingdings" panose="05000000000000000000" pitchFamily="2" charset="2"/>
              <a:buChar char="ü"/>
            </a:pP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D4A505-1263-437D-9CA7-F07478BB6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986400"/>
            <a:ext cx="6858000" cy="4157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8AC717-652E-4ED9-A7FB-D9C2601F7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7200" y="4466700"/>
            <a:ext cx="676800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046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E99E93-5090-4871-8F74-9FC54CEDA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0"/>
            <a:ext cx="9144000" cy="3769800"/>
          </a:xfrm>
        </p:spPr>
        <p:txBody>
          <a:bodyPr/>
          <a:lstStyle/>
          <a:p>
            <a:pPr marL="38100" indent="0">
              <a:buNone/>
            </a:pPr>
            <a:r>
              <a:rPr lang="en-IN" sz="2400" i="0" dirty="0"/>
              <a:t>Kulkarni Ganesh </a:t>
            </a:r>
            <a:r>
              <a:rPr lang="en-IN" sz="2400" i="0" dirty="0" err="1"/>
              <a:t>Shivajirao</a:t>
            </a:r>
            <a:r>
              <a:rPr lang="en-IN" sz="2400" i="0" dirty="0"/>
              <a:t>     </a:t>
            </a:r>
          </a:p>
          <a:p>
            <a:pPr marL="38100" indent="0">
              <a:buNone/>
            </a:pPr>
            <a:r>
              <a:rPr lang="en-IN" sz="2400" i="0" dirty="0"/>
              <a:t>ED16B016</a:t>
            </a:r>
          </a:p>
          <a:p>
            <a:endParaRPr lang="en-IN" sz="2400" i="0" dirty="0"/>
          </a:p>
          <a:p>
            <a:pPr marL="38100" indent="0">
              <a:buNone/>
            </a:pPr>
            <a:r>
              <a:rPr lang="en-IN" sz="2400" i="0" dirty="0" err="1"/>
              <a:t>InuAid</a:t>
            </a:r>
            <a:r>
              <a:rPr lang="en-IN" sz="2400" i="0" dirty="0"/>
              <a:t> Solutions </a:t>
            </a:r>
            <a:r>
              <a:rPr lang="en-IN" sz="2400" i="0" dirty="0" err="1"/>
              <a:t>Pvt.Ltd</a:t>
            </a:r>
            <a:endParaRPr lang="en-IN" sz="2400" i="0" dirty="0"/>
          </a:p>
          <a:p>
            <a:endParaRPr lang="en-IN" sz="2400" i="0" dirty="0"/>
          </a:p>
          <a:p>
            <a:pPr marL="38100" indent="0">
              <a:buNone/>
            </a:pPr>
            <a:r>
              <a:rPr lang="en-IN" sz="2400" i="0" dirty="0"/>
              <a:t>Guide : Ganapathy </a:t>
            </a:r>
            <a:r>
              <a:rPr lang="en-IN" sz="2400" i="0" dirty="0" err="1"/>
              <a:t>Krishnamurthi</a:t>
            </a:r>
            <a:endParaRPr lang="en-IN" sz="2400" i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EEC0E1-283E-4402-B602-33B9DF6E6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971" y="3906960"/>
            <a:ext cx="661908" cy="514817"/>
          </a:xfrm>
          <a:prstGeom prst="rect">
            <a:avLst/>
          </a:prstGeom>
        </p:spPr>
      </p:pic>
      <p:pic>
        <p:nvPicPr>
          <p:cNvPr id="5" name="Picture 4" descr="Image result for transparent iit madras logo">
            <a:extLst>
              <a:ext uri="{FF2B5EF4-FFF2-40B4-BE49-F238E27FC236}">
                <a16:creationId xmlns:a16="http://schemas.microsoft.com/office/drawing/2014/main" id="{B18751A1-1FD1-4FE4-B973-516EC3F01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230" y="3906960"/>
            <a:ext cx="1096092" cy="108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B27BA8-79F9-4B8B-8E15-63A5B8071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69800"/>
            <a:ext cx="1343620" cy="13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433032"/>
      </p:ext>
    </p:extLst>
  </p:cSld>
  <p:clrMapOvr>
    <a:masterClrMapping/>
  </p:clrMapOvr>
  <p:transition advTm="10464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>
              <a:buSzPts val="4400"/>
            </a:pPr>
            <a:r>
              <a:rPr lang="en-IN" sz="4000" dirty="0"/>
              <a:t>Model_3 Results</a:t>
            </a:r>
            <a:endParaRPr lang="en-IN" sz="1100"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1485900" y="1331562"/>
            <a:ext cx="6672138" cy="381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85750" lvl="1" indent="-285750">
              <a:buFont typeface="Wingdings" panose="05000000000000000000" pitchFamily="2" charset="2"/>
              <a:buChar char="ü"/>
            </a:pP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E87F07-7382-4CC8-AE10-6D15EDF86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" y="943200"/>
            <a:ext cx="7715250" cy="4200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13AF3E-7A9D-4509-8150-19920A8F8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7200" y="4466700"/>
            <a:ext cx="676800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568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>
              <a:buSzPts val="4400"/>
            </a:pPr>
            <a:r>
              <a:rPr lang="en-IN" sz="4000" dirty="0"/>
              <a:t>Model_4 Results</a:t>
            </a:r>
            <a:endParaRPr lang="en-IN" sz="1100"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1485900" y="1331562"/>
            <a:ext cx="6672138" cy="381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lvl="1"/>
            <a:endParaRPr lang="en-US" sz="18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E589380-2F70-44D2-936D-A1F3F3609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171" y="4824523"/>
            <a:ext cx="798829" cy="31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98586C-C50E-42DF-B36A-B780DB09B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00" y="928800"/>
            <a:ext cx="8359200" cy="42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0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>
              <a:buSzPts val="4400"/>
            </a:pPr>
            <a:r>
              <a:rPr lang="en-IN" sz="4000" dirty="0"/>
              <a:t>Model_4 Results</a:t>
            </a:r>
            <a:endParaRPr lang="en-IN" sz="1100"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1485900" y="1331562"/>
            <a:ext cx="6672138" cy="381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85750" lvl="1" indent="-285750">
              <a:buFont typeface="Wingdings" panose="05000000000000000000" pitchFamily="2" charset="2"/>
              <a:buChar char="ü"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D6E935-53F7-4319-ADA5-AED11C3ED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900000"/>
            <a:ext cx="6858000" cy="42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0221E1-17F8-456B-B58A-0C6FF6077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7200" y="4466700"/>
            <a:ext cx="676800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227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>
              <a:buSzPts val="4400"/>
            </a:pPr>
            <a:r>
              <a:rPr lang="en-IN" sz="4000" dirty="0"/>
              <a:t>Model_4 Results</a:t>
            </a:r>
            <a:endParaRPr lang="en-IN" sz="1100"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1485900" y="1331562"/>
            <a:ext cx="6672138" cy="381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85750" lvl="1" indent="-285750">
              <a:buFont typeface="Wingdings" panose="05000000000000000000" pitchFamily="2" charset="2"/>
              <a:buChar char="ü"/>
            </a:pP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79FB5B-4FF5-4318-8518-12DE3356D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" y="921600"/>
            <a:ext cx="7715250" cy="4221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AC2EE1-53DE-4EC9-8DB9-98B6D6479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7200" y="4466700"/>
            <a:ext cx="676800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06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>
              <a:buSzPts val="4400"/>
            </a:pPr>
            <a:r>
              <a:rPr lang="en-IN" sz="4000" dirty="0"/>
              <a:t>Ensemble</a:t>
            </a:r>
            <a:endParaRPr lang="en-IN" sz="1100"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1485900" y="1331562"/>
            <a:ext cx="6672138" cy="381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/>
              <a:t>Generated results on test dataset with each model: </a:t>
            </a:r>
            <a:endParaRPr lang="en-IN" sz="1800" dirty="0"/>
          </a:p>
          <a:p>
            <a:pPr marL="788988" lvl="1" indent="-342900">
              <a:lnSpc>
                <a:spcPct val="150000"/>
              </a:lnSpc>
              <a:buAutoNum type="alphaLcParenR"/>
            </a:pPr>
            <a:r>
              <a:rPr lang="en-IN" sz="1800" dirty="0"/>
              <a:t>Image Size :  640</a:t>
            </a:r>
          </a:p>
          <a:p>
            <a:pPr marL="788988" lvl="1" indent="-342900">
              <a:lnSpc>
                <a:spcPct val="150000"/>
              </a:lnSpc>
              <a:buAutoNum type="alphaLcParenR"/>
            </a:pPr>
            <a:r>
              <a:rPr lang="en-IN" sz="1800" dirty="0" err="1"/>
              <a:t>Iou-thres</a:t>
            </a:r>
            <a:r>
              <a:rPr lang="en-IN" sz="1800" dirty="0"/>
              <a:t>: 0.25</a:t>
            </a:r>
          </a:p>
          <a:p>
            <a:pPr marL="788988" lvl="1" indent="-342900">
              <a:lnSpc>
                <a:spcPct val="150000"/>
              </a:lnSpc>
              <a:buAutoNum type="alphaLcParenR"/>
            </a:pPr>
            <a:r>
              <a:rPr lang="en-IN" sz="1800" dirty="0"/>
              <a:t>Conf-</a:t>
            </a:r>
            <a:r>
              <a:rPr lang="en-IN" sz="1800" dirty="0" err="1"/>
              <a:t>thres</a:t>
            </a:r>
            <a:r>
              <a:rPr lang="en-IN" sz="1800" dirty="0"/>
              <a:t>: 0.01</a:t>
            </a:r>
          </a:p>
          <a:p>
            <a:pPr marL="788988" lvl="1" indent="-342900">
              <a:lnSpc>
                <a:spcPct val="150000"/>
              </a:lnSpc>
              <a:buAutoNum type="alphaLcParenR"/>
            </a:pPr>
            <a:r>
              <a:rPr lang="en-IN" sz="1800" dirty="0"/>
              <a:t>Weight: best.pt (having best </a:t>
            </a:r>
            <a:r>
              <a:rPr lang="en-IN" sz="1800" dirty="0" err="1"/>
              <a:t>mAP</a:t>
            </a:r>
            <a:r>
              <a:rPr lang="en-IN" sz="1800" dirty="0"/>
              <a:t> on validation)</a:t>
            </a:r>
            <a:endParaRPr lang="en-US" sz="1800" dirty="0"/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/>
              <a:t>Use WBF to ensemble all generated results:</a:t>
            </a:r>
          </a:p>
          <a:p>
            <a:pPr marL="788988" lvl="1" indent="-342900">
              <a:lnSpc>
                <a:spcPct val="150000"/>
              </a:lnSpc>
              <a:buAutoNum type="alphaLcParenR"/>
            </a:pPr>
            <a:r>
              <a:rPr lang="en-IN" sz="1800" dirty="0" err="1"/>
              <a:t>Iou_thres</a:t>
            </a:r>
            <a:r>
              <a:rPr lang="en-IN" sz="1800" dirty="0"/>
              <a:t> :  0.4</a:t>
            </a:r>
          </a:p>
          <a:p>
            <a:pPr marL="788988" lvl="1" indent="-342900">
              <a:lnSpc>
                <a:spcPct val="150000"/>
              </a:lnSpc>
              <a:buAutoNum type="alphaLcParenR"/>
            </a:pPr>
            <a:r>
              <a:rPr lang="en-IN" sz="1800" dirty="0" err="1"/>
              <a:t>Skip_box_thres</a:t>
            </a:r>
            <a:r>
              <a:rPr lang="en-IN" sz="1800" dirty="0"/>
              <a:t>: 0.0001</a:t>
            </a:r>
          </a:p>
          <a:p>
            <a:pPr marL="285750" lvl="1" indent="-285750">
              <a:buFont typeface="Wingdings" panose="05000000000000000000" pitchFamily="2" charset="2"/>
              <a:buChar char="v"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AD1064-7A43-4A68-8A27-9E55FC0C9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7200" y="4466700"/>
            <a:ext cx="676800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161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>
              <a:buSzPts val="4400"/>
            </a:pPr>
            <a:r>
              <a:rPr lang="en-IN" sz="4000" dirty="0"/>
              <a:t>Results</a:t>
            </a:r>
            <a:endParaRPr lang="en-IN" sz="1100"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1485900" y="1331562"/>
            <a:ext cx="6672138" cy="381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85750" lvl="1" indent="-285750">
              <a:buFont typeface="Wingdings" panose="05000000000000000000" pitchFamily="2" charset="2"/>
              <a:buChar char="v"/>
            </a:pPr>
            <a:r>
              <a:rPr lang="en-US" sz="1800" dirty="0"/>
              <a:t>Test each model on Kaggle test data</a:t>
            </a:r>
          </a:p>
          <a:p>
            <a:pPr marL="285750" lvl="1" indent="-285750">
              <a:buFont typeface="Wingdings" panose="05000000000000000000" pitchFamily="2" charset="2"/>
              <a:buChar char="v"/>
            </a:pPr>
            <a:endParaRPr lang="en-US" sz="1800" dirty="0"/>
          </a:p>
          <a:p>
            <a:pPr marL="285750" lvl="1" indent="-285750">
              <a:buFont typeface="Wingdings" panose="05000000000000000000" pitchFamily="2" charset="2"/>
              <a:buChar char="v"/>
            </a:pPr>
            <a:r>
              <a:rPr lang="en-US" sz="1800" dirty="0"/>
              <a:t>Generated results with Ensemble method</a:t>
            </a:r>
          </a:p>
          <a:p>
            <a:pPr marL="285750" lvl="1" indent="-285750">
              <a:buFont typeface="Wingdings" panose="05000000000000000000" pitchFamily="2" charset="2"/>
              <a:buChar char="v"/>
            </a:pPr>
            <a:endParaRPr lang="en-US" sz="1800" dirty="0"/>
          </a:p>
          <a:p>
            <a:pPr marL="285750" lvl="1" indent="-285750">
              <a:buFont typeface="Wingdings" panose="05000000000000000000" pitchFamily="2" charset="2"/>
              <a:buChar char="v"/>
            </a:pPr>
            <a:r>
              <a:rPr lang="en-US" sz="1800" dirty="0"/>
              <a:t>Found public score : </a:t>
            </a:r>
            <a:r>
              <a:rPr lang="en-US" sz="1800" b="1" dirty="0"/>
              <a:t>0.201</a:t>
            </a:r>
          </a:p>
          <a:p>
            <a:pPr marL="285750" lvl="1" indent="-285750">
              <a:buFont typeface="Wingdings" panose="05000000000000000000" pitchFamily="2" charset="2"/>
              <a:buChar char="v"/>
            </a:pPr>
            <a:endParaRPr lang="en-US" sz="1800" dirty="0"/>
          </a:p>
          <a:p>
            <a:pPr marL="285750" lvl="1" indent="-285750">
              <a:buFont typeface="Wingdings" panose="05000000000000000000" pitchFamily="2" charset="2"/>
              <a:buChar char="v"/>
            </a:pPr>
            <a:r>
              <a:rPr lang="en-US" sz="1800" dirty="0"/>
              <a:t>Private score: </a:t>
            </a:r>
            <a:r>
              <a:rPr lang="en-US" sz="1800" b="1" dirty="0"/>
              <a:t>0.212</a:t>
            </a:r>
          </a:p>
          <a:p>
            <a:pPr marL="285750" lvl="1" indent="-285750">
              <a:buFont typeface="Wingdings" panose="05000000000000000000" pitchFamily="2" charset="2"/>
              <a:buChar char="v"/>
            </a:pPr>
            <a:endParaRPr lang="en-US" sz="1800" dirty="0"/>
          </a:p>
          <a:p>
            <a:pPr marL="285750" lvl="1" indent="-285750">
              <a:buFont typeface="Wingdings" panose="05000000000000000000" pitchFamily="2" charset="2"/>
              <a:buChar char="v"/>
            </a:pPr>
            <a:endParaRPr lang="en-US" sz="1800" dirty="0"/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C57AD2-0E7D-4244-87C5-DB65F0B80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7200" y="4466700"/>
            <a:ext cx="676800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324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4E86B-919C-47E9-83FA-069C3B02A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1359" y="2110269"/>
            <a:ext cx="3552600" cy="922961"/>
          </a:xfrm>
        </p:spPr>
        <p:txBody>
          <a:bodyPr/>
          <a:lstStyle/>
          <a:p>
            <a:pPr algn="ctr"/>
            <a:r>
              <a:rPr lang="en-IN" sz="5400" dirty="0"/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21408-FE9A-4858-9F9C-86DCCCE15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200" y="4466700"/>
            <a:ext cx="676800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81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>
              <a:buSzPts val="4400"/>
            </a:pPr>
            <a:r>
              <a:rPr lang="en-IN" sz="4000" dirty="0"/>
              <a:t>Findings </a:t>
            </a:r>
            <a:endParaRPr lang="en-IN" sz="2000"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1485900" y="1331562"/>
            <a:ext cx="6172200" cy="381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sz="1800" dirty="0"/>
              <a:t>Imbalance dataset resulting model to train for some categories only</a:t>
            </a:r>
          </a:p>
          <a:p>
            <a:pPr marL="285750" lvl="0" indent="-285750">
              <a:buFont typeface="Wingdings" panose="05000000000000000000" pitchFamily="2" charset="2"/>
              <a:buChar char="v"/>
            </a:pPr>
            <a:endParaRPr lang="en-US" sz="1800" dirty="0"/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sz="1800" dirty="0"/>
              <a:t>Single trained model not able to improve score</a:t>
            </a:r>
          </a:p>
          <a:p>
            <a:pPr marL="285750" lvl="0" indent="-285750">
              <a:buFont typeface="Wingdings" panose="05000000000000000000" pitchFamily="2" charset="2"/>
              <a:buChar char="v"/>
            </a:pPr>
            <a:endParaRPr lang="en-US" sz="1800" dirty="0"/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sz="1800" dirty="0"/>
              <a:t>Validation dataset is not helping for training</a:t>
            </a:r>
          </a:p>
          <a:p>
            <a:pPr marL="285750" lvl="0" indent="-285750">
              <a:buFont typeface="Wingdings" panose="05000000000000000000" pitchFamily="2" charset="2"/>
              <a:buChar char="v"/>
            </a:pPr>
            <a:endParaRPr lang="en-US" sz="1800" dirty="0"/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sz="1800" dirty="0"/>
              <a:t>Used partial classes dataset, score improved to 0.192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73E04A-A7B8-43E3-A195-59227779F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7200" y="4466700"/>
            <a:ext cx="676800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86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>
              <a:buSzPts val="4400"/>
            </a:pPr>
            <a:r>
              <a:rPr lang="en-IN" sz="4000" dirty="0"/>
              <a:t>Previous Results</a:t>
            </a:r>
            <a:endParaRPr lang="en-IN" sz="1100"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1485900" y="1331562"/>
            <a:ext cx="6672138" cy="381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85750" lvl="1" indent="-285750">
              <a:buFont typeface="Wingdings" panose="05000000000000000000" pitchFamily="2" charset="2"/>
              <a:buChar char="v"/>
            </a:pPr>
            <a:r>
              <a:rPr lang="en-US" sz="1800" dirty="0"/>
              <a:t>Test each model on Kaggle test data</a:t>
            </a:r>
          </a:p>
          <a:p>
            <a:pPr lvl="1"/>
            <a:endParaRPr lang="en-US" sz="1800" dirty="0"/>
          </a:p>
          <a:p>
            <a:pPr marL="285750" lvl="1" indent="-285750">
              <a:buFont typeface="Wingdings" panose="05000000000000000000" pitchFamily="2" charset="2"/>
              <a:buChar char="v"/>
            </a:pPr>
            <a:r>
              <a:rPr lang="en-US" sz="1800" dirty="0"/>
              <a:t>Found score range of 0.13 to 0.16</a:t>
            </a:r>
          </a:p>
          <a:p>
            <a:pPr marL="285750" lvl="1" indent="-285750">
              <a:buFont typeface="Wingdings" panose="05000000000000000000" pitchFamily="2" charset="2"/>
              <a:buChar char="v"/>
            </a:pPr>
            <a:endParaRPr lang="en-US" sz="1800" dirty="0"/>
          </a:p>
          <a:p>
            <a:pPr marL="285750" lvl="1" indent="-285750">
              <a:buFont typeface="Wingdings" panose="05000000000000000000" pitchFamily="2" charset="2"/>
              <a:buChar char="v"/>
            </a:pPr>
            <a:r>
              <a:rPr lang="en-US" sz="1800" dirty="0"/>
              <a:t>Generated results with Ensemble method</a:t>
            </a:r>
          </a:p>
          <a:p>
            <a:pPr marL="285750" lvl="1" indent="-285750">
              <a:buFont typeface="Wingdings" panose="05000000000000000000" pitchFamily="2" charset="2"/>
              <a:buChar char="v"/>
            </a:pPr>
            <a:endParaRPr lang="en-US" sz="1800" dirty="0"/>
          </a:p>
          <a:p>
            <a:pPr marL="285750" lvl="1" indent="-285750">
              <a:buFont typeface="Wingdings" panose="05000000000000000000" pitchFamily="2" charset="2"/>
              <a:buChar char="v"/>
            </a:pPr>
            <a:r>
              <a:rPr lang="en-US" sz="1800" dirty="0"/>
              <a:t>Found public score : </a:t>
            </a:r>
            <a:r>
              <a:rPr lang="en-US" sz="1800" b="1" dirty="0"/>
              <a:t>0.243</a:t>
            </a:r>
          </a:p>
          <a:p>
            <a:pPr marL="285750" lvl="1" indent="-285750">
              <a:buFont typeface="Wingdings" panose="05000000000000000000" pitchFamily="2" charset="2"/>
              <a:buChar char="v"/>
            </a:pPr>
            <a:endParaRPr lang="en-US" sz="1800" dirty="0"/>
          </a:p>
          <a:p>
            <a:pPr marL="285750" lvl="1" indent="-285750">
              <a:buFont typeface="Wingdings" panose="05000000000000000000" pitchFamily="2" charset="2"/>
              <a:buChar char="v"/>
            </a:pPr>
            <a:r>
              <a:rPr lang="en-US" sz="1800" dirty="0"/>
              <a:t>Private score: </a:t>
            </a:r>
            <a:r>
              <a:rPr lang="en-US" sz="1800" b="1" dirty="0"/>
              <a:t>0.274</a:t>
            </a:r>
          </a:p>
          <a:p>
            <a:pPr marL="285750" lvl="1" indent="-285750">
              <a:buFont typeface="Wingdings" panose="05000000000000000000" pitchFamily="2" charset="2"/>
              <a:buChar char="v"/>
            </a:pPr>
            <a:endParaRPr lang="en-US" sz="1800" dirty="0"/>
          </a:p>
          <a:p>
            <a:pPr marL="285750" lvl="1" indent="-285750">
              <a:buFont typeface="Wingdings" panose="05000000000000000000" pitchFamily="2" charset="2"/>
              <a:buChar char="v"/>
            </a:pPr>
            <a:endParaRPr lang="en-US" sz="1800" dirty="0"/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1F1965-1CF7-4FCE-A657-E00B4E8A4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7200" y="4466700"/>
            <a:ext cx="676800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132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>
              <a:buSzPts val="4400"/>
            </a:pPr>
            <a:r>
              <a:rPr lang="en-IN" sz="4000" dirty="0"/>
              <a:t>Findings</a:t>
            </a:r>
            <a:endParaRPr lang="en-IN" sz="1100"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1485900" y="1331562"/>
            <a:ext cx="6672138" cy="381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85750" lvl="1" indent="-285750">
              <a:buFont typeface="Wingdings" panose="05000000000000000000" pitchFamily="2" charset="2"/>
              <a:buChar char="v"/>
            </a:pPr>
            <a:r>
              <a:rPr lang="en-US" sz="1800" dirty="0"/>
              <a:t>K Fold and ensemble method found to be effective</a:t>
            </a:r>
          </a:p>
          <a:p>
            <a:pPr lvl="1"/>
            <a:endParaRPr lang="en-US" sz="1800" dirty="0"/>
          </a:p>
          <a:p>
            <a:pPr marL="285750" lvl="1" indent="-285750">
              <a:buFont typeface="Wingdings" panose="05000000000000000000" pitchFamily="2" charset="2"/>
              <a:buChar char="v"/>
            </a:pPr>
            <a:r>
              <a:rPr lang="en-US" sz="1800" dirty="0"/>
              <a:t>Implemented class based fusing</a:t>
            </a:r>
          </a:p>
          <a:p>
            <a:pPr marL="285750" lvl="1" indent="-285750">
              <a:buFont typeface="Wingdings" panose="05000000000000000000" pitchFamily="2" charset="2"/>
              <a:buChar char="v"/>
            </a:pPr>
            <a:endParaRPr lang="en-US" sz="1800" dirty="0"/>
          </a:p>
          <a:p>
            <a:pPr marL="285750" lvl="1" indent="-285750">
              <a:buFont typeface="Wingdings" panose="05000000000000000000" pitchFamily="2" charset="2"/>
              <a:buChar char="v"/>
            </a:pPr>
            <a:r>
              <a:rPr lang="en-US" sz="1800" dirty="0" err="1"/>
              <a:t>mAP</a:t>
            </a:r>
            <a:r>
              <a:rPr lang="en-US" sz="1800" dirty="0"/>
              <a:t> values of corresponding radiologist </a:t>
            </a:r>
          </a:p>
          <a:p>
            <a:pPr marL="285750" lvl="1" indent="-285750">
              <a:buFont typeface="Wingdings" panose="05000000000000000000" pitchFamily="2" charset="2"/>
              <a:buChar char="v"/>
            </a:pPr>
            <a:endParaRPr lang="en-US" sz="1800" dirty="0"/>
          </a:p>
          <a:p>
            <a:pPr marL="285750" lvl="1" indent="-285750">
              <a:buFont typeface="Wingdings" panose="05000000000000000000" pitchFamily="2" charset="2"/>
              <a:buChar char="v"/>
            </a:pPr>
            <a:endParaRPr lang="en-US" sz="1800" dirty="0"/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3DBE35-422A-4042-A92A-F96369575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425" y="2983761"/>
            <a:ext cx="2647950" cy="2000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071E90-3F22-4041-B2A9-73A3D9F26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7200" y="4466700"/>
            <a:ext cx="676800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69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>
              <a:buSzPts val="4400"/>
            </a:pPr>
            <a:r>
              <a:rPr lang="en-IN" sz="4000" dirty="0"/>
              <a:t>Stage 2 YoloV5</a:t>
            </a:r>
            <a:endParaRPr lang="en-IN" sz="2000"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1485900" y="1331562"/>
            <a:ext cx="6765300" cy="381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sz="1800" dirty="0"/>
              <a:t>Images from R8’, ‘R9’ and ‘R10’ radiologists are removed from previous K fold</a:t>
            </a:r>
          </a:p>
          <a:p>
            <a:pPr lvl="0"/>
            <a:endParaRPr lang="en-US" sz="1800" dirty="0"/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sz="1800" dirty="0"/>
              <a:t>Boxes was tripled using 3 variants of boxes for remaining annotations</a:t>
            </a:r>
          </a:p>
          <a:p>
            <a:pPr marL="285750" lvl="0" indent="-285750">
              <a:buFont typeface="Wingdings" panose="05000000000000000000" pitchFamily="2" charset="2"/>
              <a:buChar char="v"/>
            </a:pPr>
            <a:endParaRPr lang="en-US" sz="1800" dirty="0"/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sz="1800" dirty="0"/>
              <a:t>Trained updated dataset with previous K fold trained model</a:t>
            </a:r>
          </a:p>
          <a:p>
            <a:pPr marL="285750" lvl="0" indent="-285750">
              <a:buFont typeface="Wingdings" panose="05000000000000000000" pitchFamily="2" charset="2"/>
              <a:buChar char="v"/>
            </a:pPr>
            <a:endParaRPr lang="en-US" sz="1800" dirty="0"/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sz="1800" dirty="0"/>
              <a:t>Learning rate was decreased from default 0.01 to 0.0005</a:t>
            </a:r>
          </a:p>
          <a:p>
            <a:pPr marL="285750" lvl="0" indent="-285750">
              <a:buFont typeface="Wingdings" panose="05000000000000000000" pitchFamily="2" charset="2"/>
              <a:buChar char="v"/>
            </a:pP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09CA84-0A9C-4B11-8B2B-7C7E88779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7200" y="4466700"/>
            <a:ext cx="676800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68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>
              <a:buSzPts val="4400"/>
            </a:pPr>
            <a:r>
              <a:rPr lang="en-IN" sz="4000" dirty="0"/>
              <a:t>YoloV5 Model</a:t>
            </a:r>
            <a:endParaRPr lang="en-IN" sz="1100"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1485900" y="1331562"/>
            <a:ext cx="6672138" cy="3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857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800" dirty="0"/>
              <a:t>Batch Size 40</a:t>
            </a:r>
          </a:p>
          <a:p>
            <a:pPr marL="2857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800" dirty="0"/>
              <a:t>Image Size 640</a:t>
            </a:r>
          </a:p>
          <a:p>
            <a:pPr marL="2857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800" dirty="0"/>
              <a:t>Optimizer SGD</a:t>
            </a:r>
          </a:p>
          <a:p>
            <a:pPr marL="2857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800" dirty="0"/>
              <a:t>False Images included</a:t>
            </a:r>
          </a:p>
          <a:p>
            <a:pPr marL="2857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800" dirty="0"/>
              <a:t>No. of Classes 14 (no finding excluded)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DBCE7-F277-43FE-8367-D02D3BCD0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7200" y="4466700"/>
            <a:ext cx="676800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890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>
              <a:buSzPts val="4400"/>
            </a:pPr>
            <a:r>
              <a:rPr lang="en-IN" sz="4000" dirty="0"/>
              <a:t>YoloV5 Model</a:t>
            </a:r>
            <a:endParaRPr lang="en-IN" sz="1100"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1485900" y="1331562"/>
            <a:ext cx="6672138" cy="381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85750" lvl="1" indent="-285750">
              <a:buFont typeface="Wingdings" panose="05000000000000000000" pitchFamily="2" charset="2"/>
              <a:buChar char="ü"/>
            </a:pPr>
            <a:r>
              <a:rPr lang="en-US" sz="1800" dirty="0"/>
              <a:t>Kept Default hyperparameters</a:t>
            </a:r>
          </a:p>
          <a:p>
            <a:pPr marL="285750" lvl="1" indent="-285750">
              <a:buFont typeface="Wingdings" panose="05000000000000000000" pitchFamily="2" charset="2"/>
              <a:buChar char="ü"/>
            </a:pPr>
            <a:endParaRPr lang="en-US" sz="1800" dirty="0"/>
          </a:p>
          <a:p>
            <a:pPr marL="285750" lvl="1" indent="-285750">
              <a:buFont typeface="Wingdings" panose="05000000000000000000" pitchFamily="2" charset="2"/>
              <a:buChar char="ü"/>
            </a:pPr>
            <a:r>
              <a:rPr lang="en-US" sz="1800" dirty="0"/>
              <a:t>Used pretrained yolov5x model from previous K folds 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FF25D7-6334-40FF-88E6-891A3BCF7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7200" y="4466700"/>
            <a:ext cx="676800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45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>
              <a:buSzPts val="4400"/>
            </a:pPr>
            <a:r>
              <a:rPr lang="en-IN" sz="4000" dirty="0"/>
              <a:t>Model_0 Results</a:t>
            </a:r>
            <a:endParaRPr lang="en-IN" sz="1100"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1485900" y="1331562"/>
            <a:ext cx="6672138" cy="381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lvl="1"/>
            <a:endParaRPr lang="en-US" sz="18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E589380-2F70-44D2-936D-A1F3F3609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171" y="4824523"/>
            <a:ext cx="798829" cy="31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F29204-3092-40C6-82E4-A96A7A208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00" y="989100"/>
            <a:ext cx="8308800" cy="41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5444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erimo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323</Words>
  <Application>Microsoft Office PowerPoint</Application>
  <PresentationFormat>On-screen Show (16:9)</PresentationFormat>
  <Paragraphs>85</Paragraphs>
  <Slides>26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Dosis</vt:lpstr>
      <vt:lpstr>Wingdings</vt:lpstr>
      <vt:lpstr>Arial</vt:lpstr>
      <vt:lpstr>Source Sans Pro</vt:lpstr>
      <vt:lpstr>Simple Dark</vt:lpstr>
      <vt:lpstr>Cerimon template</vt:lpstr>
      <vt:lpstr>PowerPoint Presentation</vt:lpstr>
      <vt:lpstr>PowerPoint Presentation</vt:lpstr>
      <vt:lpstr>Findings </vt:lpstr>
      <vt:lpstr>Previous Results</vt:lpstr>
      <vt:lpstr>Findings</vt:lpstr>
      <vt:lpstr>Stage 2 YoloV5</vt:lpstr>
      <vt:lpstr>YoloV5 Model</vt:lpstr>
      <vt:lpstr>YoloV5 Model</vt:lpstr>
      <vt:lpstr>Model_0 Results</vt:lpstr>
      <vt:lpstr>Model_0 Results</vt:lpstr>
      <vt:lpstr>Model_0 Results</vt:lpstr>
      <vt:lpstr>Model_1 Results</vt:lpstr>
      <vt:lpstr>Model_1 Results</vt:lpstr>
      <vt:lpstr>Model_1 Results</vt:lpstr>
      <vt:lpstr>Model_2 Results</vt:lpstr>
      <vt:lpstr>Model_2 Results</vt:lpstr>
      <vt:lpstr>Model_2 Results</vt:lpstr>
      <vt:lpstr>Model_3 Results</vt:lpstr>
      <vt:lpstr>Model_3 Results</vt:lpstr>
      <vt:lpstr>Model_3 Results</vt:lpstr>
      <vt:lpstr>Model_4 Results</vt:lpstr>
      <vt:lpstr>Model_4 Results</vt:lpstr>
      <vt:lpstr>Model_4 Results</vt:lpstr>
      <vt:lpstr>Ensemble</vt:lpstr>
      <vt:lpstr>Results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StrideX Ergonomic  Crutch Design</dc:title>
  <dc:creator>Ganesh Kulkarni</dc:creator>
  <cp:lastModifiedBy>Ganesh Kulkarni</cp:lastModifiedBy>
  <cp:revision>275</cp:revision>
  <dcterms:modified xsi:type="dcterms:W3CDTF">2021-06-13T06:58:20Z</dcterms:modified>
</cp:coreProperties>
</file>